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72" r:id="rId4"/>
    <p:sldId id="260" r:id="rId5"/>
    <p:sldId id="283" r:id="rId6"/>
    <p:sldId id="287" r:id="rId7"/>
    <p:sldId id="284" r:id="rId8"/>
    <p:sldId id="294" r:id="rId9"/>
    <p:sldId id="297" r:id="rId10"/>
    <p:sldId id="280" r:id="rId11"/>
    <p:sldId id="301" r:id="rId12"/>
    <p:sldId id="286" r:id="rId13"/>
    <p:sldId id="285" r:id="rId14"/>
    <p:sldId id="295" r:id="rId15"/>
    <p:sldId id="293" r:id="rId16"/>
    <p:sldId id="279" r:id="rId17"/>
    <p:sldId id="296" r:id="rId18"/>
    <p:sldId id="277" r:id="rId19"/>
    <p:sldId id="278" r:id="rId20"/>
    <p:sldId id="262" r:id="rId21"/>
    <p:sldId id="263" r:id="rId22"/>
    <p:sldId id="264" r:id="rId23"/>
    <p:sldId id="26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83158" autoAdjust="0"/>
  </p:normalViewPr>
  <p:slideViewPr>
    <p:cSldViewPr snapToGrid="0">
      <p:cViewPr varScale="1">
        <p:scale>
          <a:sx n="95" d="100"/>
          <a:sy n="95" d="100"/>
        </p:scale>
        <p:origin x="118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B391E-281B-4E2D-B382-B9FF9759642D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E2A12-88F1-4DA2-9EC5-867B57F7A1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862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 </a:t>
            </a:r>
            <a:r>
              <a:rPr lang="en-US" dirty="0" err="1"/>
              <a:t>p.Body</a:t>
            </a:r>
            <a:r>
              <a:rPr lang="en-US" dirty="0"/>
              <a:t>, </a:t>
            </a:r>
            <a:r>
              <a:rPr lang="en-US" dirty="0" err="1"/>
              <a:t>u.DisplayName</a:t>
            </a:r>
            <a:r>
              <a:rPr lang="en-US" dirty="0"/>
              <a:t>, </a:t>
            </a:r>
            <a:r>
              <a:rPr lang="en-US" dirty="0" err="1"/>
              <a:t>c.Text</a:t>
            </a:r>
            <a:r>
              <a:rPr lang="en-US" dirty="0"/>
              <a:t>, </a:t>
            </a:r>
            <a:r>
              <a:rPr lang="en-US" dirty="0" err="1"/>
              <a:t>CommentUser.DisplayName</a:t>
            </a:r>
            <a:r>
              <a:rPr lang="en-US" dirty="0"/>
              <a:t> FROM Users as u</a:t>
            </a:r>
          </a:p>
          <a:p>
            <a:r>
              <a:rPr lang="en-US" dirty="0"/>
              <a:t>JOIN Posts as p on </a:t>
            </a:r>
            <a:r>
              <a:rPr lang="en-US" dirty="0" err="1"/>
              <a:t>p.OwnerUserId</a:t>
            </a:r>
            <a:r>
              <a:rPr lang="en-US" dirty="0"/>
              <a:t> = </a:t>
            </a:r>
            <a:r>
              <a:rPr lang="en-US" dirty="0" err="1"/>
              <a:t>u.Id</a:t>
            </a:r>
            <a:endParaRPr lang="en-US" dirty="0"/>
          </a:p>
          <a:p>
            <a:r>
              <a:rPr lang="en-US" dirty="0"/>
              <a:t>JOIN Comments as c on </a:t>
            </a:r>
            <a:r>
              <a:rPr lang="en-US" dirty="0" err="1"/>
              <a:t>p.Id</a:t>
            </a:r>
            <a:r>
              <a:rPr lang="en-US" dirty="0"/>
              <a:t> = </a:t>
            </a:r>
            <a:r>
              <a:rPr lang="en-US" dirty="0" err="1"/>
              <a:t>c.PostId</a:t>
            </a:r>
            <a:endParaRPr lang="en-US" dirty="0"/>
          </a:p>
          <a:p>
            <a:r>
              <a:rPr lang="en-US" dirty="0"/>
              <a:t>JOIN Users as </a:t>
            </a:r>
            <a:r>
              <a:rPr lang="en-US" dirty="0" err="1"/>
              <a:t>CommentUser</a:t>
            </a:r>
            <a:r>
              <a:rPr lang="en-US" dirty="0"/>
              <a:t> on </a:t>
            </a:r>
            <a:r>
              <a:rPr lang="en-US" dirty="0" err="1"/>
              <a:t>CommentUser.Id</a:t>
            </a:r>
            <a:r>
              <a:rPr lang="en-US" dirty="0"/>
              <a:t> = </a:t>
            </a:r>
            <a:r>
              <a:rPr lang="en-US" dirty="0" err="1"/>
              <a:t>c.UserId</a:t>
            </a:r>
            <a:endParaRPr lang="en-US" dirty="0"/>
          </a:p>
          <a:p>
            <a:r>
              <a:rPr lang="en-US" dirty="0"/>
              <a:t>WHERE </a:t>
            </a:r>
            <a:r>
              <a:rPr lang="en-US" dirty="0" err="1"/>
              <a:t>u.DisplayName</a:t>
            </a:r>
            <a:r>
              <a:rPr lang="en-US" dirty="0"/>
              <a:t> = ‘user169867’</a:t>
            </a:r>
          </a:p>
          <a:p>
            <a:r>
              <a:rPr lang="en-US" dirty="0"/>
              <a:t>AND </a:t>
            </a:r>
            <a:r>
              <a:rPr lang="en-US" dirty="0" err="1"/>
              <a:t>p.PostTypeId</a:t>
            </a:r>
            <a:r>
              <a:rPr lang="en-US" dirty="0"/>
              <a:t> = 1 – Questions</a:t>
            </a:r>
          </a:p>
          <a:p>
            <a:r>
              <a:rPr lang="en-US" dirty="0"/>
              <a:t>ORDER BY </a:t>
            </a:r>
            <a:r>
              <a:rPr lang="en-US" dirty="0" err="1"/>
              <a:t>c.CreationDate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060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Each key column is a layer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645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DisplayName from Users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Location = 'United States'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Age = 31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DisplayName = 'forum.test17’</a:t>
            </a:r>
          </a:p>
          <a:p>
            <a:endParaRPr lang="en-US" dirty="0"/>
          </a:p>
          <a:p>
            <a:r>
              <a:rPr lang="en-US" dirty="0"/>
              <a:t>Do a count distinct on each value to find their selectivity / count(*) of the whole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98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a </a:t>
            </a:r>
            <a:r>
              <a:rPr lang="en-US" dirty="0" err="1"/>
              <a:t>nonclustered</a:t>
            </a:r>
            <a:r>
              <a:rPr lang="en-US" dirty="0"/>
              <a:t> index key, the maximum is 1700 bytes.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32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you’re selecting a lot of columns</a:t>
            </a:r>
          </a:p>
          <a:p>
            <a:pPr lvl="1"/>
            <a:r>
              <a:rPr lang="en-US" dirty="0"/>
              <a:t>Why?</a:t>
            </a:r>
          </a:p>
          <a:p>
            <a:r>
              <a:rPr lang="en-US" dirty="0"/>
              <a:t>If the column list could change</a:t>
            </a:r>
          </a:p>
          <a:p>
            <a:r>
              <a:rPr lang="en-US" dirty="0"/>
              <a:t>If the columns are too big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717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than one key column is always a good idea</a:t>
            </a:r>
          </a:p>
          <a:p>
            <a:r>
              <a:rPr lang="en-US" dirty="0"/>
              <a:t>Keep in mind that your DMV statistics can change if the server is rebooted or part of an availability group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10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your workload transactional, like an OLTP workload, or ETL-driven, like a data warehouse?</a:t>
            </a:r>
          </a:p>
          <a:p>
            <a:endParaRPr lang="en-US" dirty="0"/>
          </a:p>
          <a:p>
            <a:r>
              <a:rPr lang="en-US" dirty="0"/>
              <a:t>Go over evaluating if the current indexes are good enough?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43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in image of multiple duplicate indexes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62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information do we have about indexes? Should I talk about how we measure if it’s working?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7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Using the Stack Overflow database, the schema of the Posts table looks like this:</a:t>
            </a:r>
          </a:p>
          <a:p>
            <a:endParaRPr lang="en-US" dirty="0"/>
          </a:p>
          <a:p>
            <a:r>
              <a:rPr lang="en-US" dirty="0"/>
              <a:t>Keep in mind that the </a:t>
            </a:r>
            <a:r>
              <a:rPr lang="en-US" dirty="0" err="1"/>
              <a:t>PostTypeId</a:t>
            </a:r>
            <a:r>
              <a:rPr lang="en-US" dirty="0"/>
              <a:t> matters too, what kind of post it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47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SELECTs and Scans</a:t>
            </a:r>
          </a:p>
          <a:p>
            <a:r>
              <a:rPr lang="en-US" dirty="0"/>
              <a:t>For a </a:t>
            </a:r>
            <a:r>
              <a:rPr lang="en-US" dirty="0" err="1"/>
              <a:t>nonclustered</a:t>
            </a:r>
            <a:r>
              <a:rPr lang="en-US" dirty="0"/>
              <a:t> index key, the maximum is 1700 bytes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2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we’ll be using these tools to do:</a:t>
            </a:r>
          </a:p>
          <a:p>
            <a:r>
              <a:rPr lang="en-US" dirty="0"/>
              <a:t>Statistics Io will show the improvement in terms of amount of data pages needed to fulfill our request</a:t>
            </a:r>
          </a:p>
          <a:p>
            <a:r>
              <a:rPr lang="en-US" dirty="0"/>
              <a:t>Actual execution plan will show us the operator (index scan or index seek) along with the amount of rows read to complete the request.</a:t>
            </a:r>
          </a:p>
          <a:p>
            <a:r>
              <a:rPr lang="en-US" dirty="0"/>
              <a:t>DMVs show existing index usage</a:t>
            </a: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Go into demo on key and included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71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u.Id,p.Body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Users as u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JOIN Posts as p on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p.OwnerUserId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u.Id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WHERE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u.DisplayName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'user169867’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--then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p.PostTypeID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  --Questions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55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2A12-88F1-4DA2-9EC5-867B57F7A11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7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9A3BF-6E2C-4691-B1C2-E1BCA860C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453AD5-71D7-420E-B887-0D593E31C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F775E-8C00-47F8-900C-552DF55BC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A6D2F7-8F29-41CD-9577-2295BE0EC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24F0A-508C-4199-9AB2-498F6787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70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81F19-9DE2-4BA1-B8F2-D5A594EF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93794F-EAB7-4C42-A592-440DA78D6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7ADC7-D874-4F33-875F-36F95CEA9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4FB8D-04F4-42AE-9370-F4BBD4C01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E2D74-952E-4A7E-B218-2096F866B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1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E845EB-73CE-40EF-9145-EED26B3A82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80827-3381-4454-A3AA-E282371A3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34E71-E910-48AC-8603-5EA11596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0619C-8AF3-4FC4-BC9F-692C71FAC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A53942-03FC-404A-BE8E-A19EA53A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68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8E1A4-1B9C-40C9-B2F3-951172FDF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0AF14-143A-443F-95E5-25ED07D2D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6563D-21ED-4C70-BD2D-0472C035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E5FE3A-4C47-4C7C-84F5-6A3D980D6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37583-8FFD-4FC4-A543-9B5E627F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4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973C-96D6-4DB5-887C-0EF85EEFD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9C692-C921-4B41-9CBC-14EDAF778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31AA0-9865-4B12-8F2E-5D9D23571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A32C9-8108-4F23-94D2-D85C40C83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97A72-0399-403A-A770-ED2836589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3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AB751-C945-456B-998E-6FBAADC9C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05898-3F6A-45B3-8E47-F6AD6FC0D5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1BE6FB-E587-4B79-9FAC-4E887E3195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55EFFA-23BE-4E27-AACF-7AAE8C005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6A0011-A714-4222-B100-CEB5C1FC1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6CD1CA-7AA6-4368-85F8-DBF005CA4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67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9E846-7D94-4BE9-B38E-F00844FA7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FFC56-C7EF-448C-9F4C-D83BEC102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991A1-EE0B-4424-A058-15D353B15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9DC6E4-7272-41C4-8152-4847A3128A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50F639-EFA1-4F0A-8061-05942484C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012051-1DE4-4994-80D7-3D50A8FAA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FC52A-DBBE-4FCF-A5F2-12273A47D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EBBA45-9183-41FA-B267-7B4E8E39A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024A6-9648-4997-A81F-0A6C792E6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BBEC90-A5A8-4867-8923-DBFA8C091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B7D02D-3725-47BF-88FB-0E00AF34D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701A3E-E665-4D72-9B92-8103C61FC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9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83A54A-0A57-4B9A-8B4C-887C9856A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8DFD02-1C60-4838-9F37-A95A8DD99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D5CB1-638A-4545-B832-B79D1320A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7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F1E8-426B-422B-A7C4-28B46F439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0C0C4-EE8F-4881-97FA-22E4FF84D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FA5636-31A7-488A-8068-BB3702690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3E4022-FE06-4A46-8508-871B3464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F45197-4154-4BBE-921C-2946D0949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EC0A3C-C73C-4485-B230-B89295237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195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4DE81-4E9F-45A9-BDD2-2347220FE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DF9617-5E3F-49D0-A1FB-280FF38C3C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EA6503-3BD7-4294-BA02-166BE1AB31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BB96D-956C-4F45-AA34-EFC5AC6B0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F2398-5482-448E-909D-1D76ECBD2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4CB72D-BEDD-470C-AE13-94EBE6EA5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11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AC0B80-3A6D-4F7B-8CC7-24533C8FB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F9FDC-334F-4E34-9893-FEB1FD5EF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73FF8-D994-4F17-9BFF-2B3933CAD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31F4C-0E52-4787-B35E-3F7C69AE1E67}" type="datetimeFigureOut">
              <a:rPr lang="en-US" smtClean="0"/>
              <a:t>9/6/2018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B27FB-4482-4AD4-8291-BBBBBB4F0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A747A-0C8B-4581-9C0F-2B1DCB54E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0653A-358D-47CD-A912-E50D7FB6A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4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E5AD5-0CF3-4ECE-8068-3E56926F24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Perfect Index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6F91CB-62B4-467D-96BA-5B53BD088D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7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C4459-0A17-4FAF-B9A1-B8020768A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of included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F6B02-A3DF-43C6-8879-F11924DDB0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Creating a covering index through SELECT</a:t>
            </a:r>
          </a:p>
          <a:p>
            <a:r>
              <a:rPr lang="en-US" dirty="0"/>
              <a:t>If the query has optional filters that are sometimes used</a:t>
            </a:r>
          </a:p>
          <a:p>
            <a:r>
              <a:rPr lang="en-US" dirty="0"/>
              <a:t>Things that have to scan</a:t>
            </a:r>
          </a:p>
        </p:txBody>
      </p:sp>
    </p:spTree>
    <p:extLst>
      <p:ext uri="{BB962C8B-B14F-4D97-AF65-F5344CB8AC3E}">
        <p14:creationId xmlns:p14="http://schemas.microsoft.com/office/powerpoint/2010/main" val="3951455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F778BD9-9648-460B-8411-B28836982742}"/>
              </a:ext>
            </a:extLst>
          </p:cNvPr>
          <p:cNvSpPr/>
          <p:nvPr/>
        </p:nvSpPr>
        <p:spPr>
          <a:xfrm>
            <a:off x="352528" y="1851430"/>
            <a:ext cx="525780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Reputation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</a:t>
            </a: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DisplayName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'user169867'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3D3B76D-AA8B-4BAC-AC95-E8A0291DA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9D1B95-6B73-4DD1-B33F-923CFC2BDF54}"/>
              </a:ext>
            </a:extLst>
          </p:cNvPr>
          <p:cNvSpPr/>
          <p:nvPr/>
        </p:nvSpPr>
        <p:spPr>
          <a:xfrm>
            <a:off x="5258637" y="1851430"/>
            <a:ext cx="67491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Score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</a:t>
            </a: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JOIN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Posts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on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OwnerUserId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Id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182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5AA8C-3956-4C8F-97F6-B308D5E59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and techniques to measure index effectiveness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7CD6E-E51F-4840-B20A-6E0C7BB17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Statistics IO</a:t>
            </a:r>
          </a:p>
          <a:p>
            <a:r>
              <a:rPr lang="en-US" dirty="0"/>
              <a:t>Execution plan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Start the demos!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273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5D2FF-869E-42FF-8EED-0F0FF3833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more complicated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23332-AA48-4A3E-B069-0D13D79287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Adding another WHERE condition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Demo!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51F2E52-41DA-4F62-877E-66EE0D01A8E7}"/>
              </a:ext>
            </a:extLst>
          </p:cNvPr>
          <p:cNvSpPr/>
          <p:nvPr/>
        </p:nvSpPr>
        <p:spPr>
          <a:xfrm>
            <a:off x="838200" y="2551837"/>
            <a:ext cx="77229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Reputation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Score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</a:t>
            </a: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JOIN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Posts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on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OwnerUserId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Id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DisplayName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'user169867'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PostTypeId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1  </a:t>
            </a:r>
            <a:r>
              <a:rPr lang="en-US" sz="2400" dirty="0">
                <a:solidFill>
                  <a:srgbClr val="008000"/>
                </a:solidFill>
                <a:latin typeface="Consolas" panose="020B0609020204030204" pitchFamily="49" charset="0"/>
              </a:rPr>
              <a:t>--Questions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864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302B6-A9AE-4B5B-995A-4D4BEAE71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problem query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B11FF5-C860-4C6E-A99C-A3C1E3FA91F6}"/>
              </a:ext>
            </a:extLst>
          </p:cNvPr>
          <p:cNvSpPr/>
          <p:nvPr/>
        </p:nvSpPr>
        <p:spPr>
          <a:xfrm>
            <a:off x="838200" y="1806081"/>
            <a:ext cx="83058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Reputation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</a:t>
            </a: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Location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'United States'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Age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34</a:t>
            </a: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DisplayName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'Chris'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183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F90E0-7115-428C-ACFC-A07ADB00A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secret of picking key column order</a:t>
            </a:r>
            <a:br>
              <a:rPr lang="en-US" dirty="0"/>
            </a:br>
            <a:r>
              <a:rPr lang="en-US" dirty="0"/>
              <a:t>				Selectivity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FEEB2-7D39-438C-B3D6-8789D573C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data is unique on every row, like an id or an account number</a:t>
            </a:r>
          </a:p>
          <a:p>
            <a:r>
              <a:rPr lang="en-US" dirty="0"/>
              <a:t>Some data is the same on many rows, like country, state, or post type</a:t>
            </a:r>
          </a:p>
        </p:txBody>
      </p:sp>
    </p:spTree>
    <p:extLst>
      <p:ext uri="{BB962C8B-B14F-4D97-AF65-F5344CB8AC3E}">
        <p14:creationId xmlns:p14="http://schemas.microsoft.com/office/powerpoint/2010/main" val="1779629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D3006-E012-4CBB-8E09-FF29CEAA3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with three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1EF3C-ECC3-4ECB-8198-0481B0A02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=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10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608B6-0C4A-4DAB-A257-B7CFE702A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problem query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E2F22E-4C83-482F-81ED-04A7A716ABD5}"/>
              </a:ext>
            </a:extLst>
          </p:cNvPr>
          <p:cNvSpPr/>
          <p:nvPr/>
        </p:nvSpPr>
        <p:spPr>
          <a:xfrm>
            <a:off x="838200" y="195167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Reputation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</a:t>
            </a: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CreationDate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&gt;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'2008-12-01'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CreationDate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&lt;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'2009-12-01'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Location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'United States'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and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DisplayName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like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'%user%'</a:t>
            </a:r>
          </a:p>
        </p:txBody>
      </p:sp>
    </p:spTree>
    <p:extLst>
      <p:ext uri="{BB962C8B-B14F-4D97-AF65-F5344CB8AC3E}">
        <p14:creationId xmlns:p14="http://schemas.microsoft.com/office/powerpoint/2010/main" val="2462575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DFFB2-EEDA-43FE-B514-95423FD55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the query part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B09F3-529D-4FE3-80EC-794373EE9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&gt; or &lt;</a:t>
            </a:r>
          </a:p>
        </p:txBody>
      </p:sp>
    </p:spTree>
    <p:extLst>
      <p:ext uri="{BB962C8B-B14F-4D97-AF65-F5344CB8AC3E}">
        <p14:creationId xmlns:p14="http://schemas.microsoft.com/office/powerpoint/2010/main" val="1483192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0327-1624-40DE-A290-91E34F1FD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the query part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DF65C-6CA4-48A4-8ECB-310D42F23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LIKE % %</a:t>
            </a:r>
          </a:p>
        </p:txBody>
      </p:sp>
    </p:spTree>
    <p:extLst>
      <p:ext uri="{BB962C8B-B14F-4D97-AF65-F5344CB8AC3E}">
        <p14:creationId xmlns:p14="http://schemas.microsoft.com/office/powerpoint/2010/main" val="272507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CB6E3-E909-40CA-A749-BB035F1E0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dba-art.com</a:t>
            </a:r>
            <a:br>
              <a:rPr lang="en-US" dirty="0"/>
            </a:br>
            <a:r>
              <a:rPr lang="en-US" dirty="0"/>
              <a:t>@</a:t>
            </a:r>
            <a:r>
              <a:rPr lang="en-US" dirty="0" err="1"/>
              <a:t>arthurdanSQL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E984-4640-4546-A920-9C19DCC52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Arthur Daniels</a:t>
            </a:r>
          </a:p>
          <a:p>
            <a:pPr marL="0" indent="0">
              <a:buNone/>
            </a:pPr>
            <a:r>
              <a:rPr lang="en-US" dirty="0"/>
              <a:t>Database Administrator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Tunes multi-</a:t>
            </a:r>
            <a:r>
              <a:rPr lang="en-US" dirty="0" err="1"/>
              <a:t>terabye</a:t>
            </a:r>
            <a:r>
              <a:rPr lang="en-US" dirty="0"/>
              <a:t> SQL Servers</a:t>
            </a:r>
          </a:p>
        </p:txBody>
      </p:sp>
    </p:spTree>
    <p:extLst>
      <p:ext uri="{BB962C8B-B14F-4D97-AF65-F5344CB8AC3E}">
        <p14:creationId xmlns:p14="http://schemas.microsoft.com/office/powerpoint/2010/main" val="1512573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F873B-BC4E-446E-83A8-0E17274B6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that key columns do really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65779-28D1-4A16-A207-34AEEF4E5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=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&gt;  or &lt;</a:t>
            </a:r>
          </a:p>
          <a:p>
            <a:endParaRPr lang="en-US" dirty="0"/>
          </a:p>
          <a:p>
            <a:r>
              <a:rPr lang="en-US" dirty="0"/>
              <a:t>Things they do </a:t>
            </a:r>
            <a:r>
              <a:rPr lang="en-US" dirty="0" err="1"/>
              <a:t>kinda</a:t>
            </a:r>
            <a:r>
              <a:rPr lang="en-US" dirty="0"/>
              <a:t> ok: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3. LIKE </a:t>
            </a:r>
          </a:p>
        </p:txBody>
      </p:sp>
    </p:spTree>
    <p:extLst>
      <p:ext uri="{BB962C8B-B14F-4D97-AF65-F5344CB8AC3E}">
        <p14:creationId xmlns:p14="http://schemas.microsoft.com/office/powerpoint/2010/main" val="2933619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2BE6B-054E-44D1-BD33-BB51993A6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included columns do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D3174-7A90-407B-8A64-CDE5AA12B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</a:t>
            </a:r>
          </a:p>
          <a:p>
            <a:endParaRPr lang="en-US" dirty="0"/>
          </a:p>
          <a:p>
            <a:r>
              <a:rPr lang="en-US" dirty="0"/>
              <a:t>Being there ™</a:t>
            </a:r>
          </a:p>
          <a:p>
            <a:endParaRPr lang="en-US" dirty="0"/>
          </a:p>
          <a:p>
            <a:r>
              <a:rPr lang="en-US" dirty="0"/>
              <a:t>Scans</a:t>
            </a:r>
          </a:p>
        </p:txBody>
      </p:sp>
    </p:spTree>
    <p:extLst>
      <p:ext uri="{BB962C8B-B14F-4D97-AF65-F5344CB8AC3E}">
        <p14:creationId xmlns:p14="http://schemas.microsoft.com/office/powerpoint/2010/main" val="660849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B866-98A4-4C5B-B282-E069C44A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US" dirty="0"/>
              <a:t>Indexes and Included Columns on Posts table</a:t>
            </a:r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E93DFBE6-809A-4A44-A7DC-265406846EBB}"/>
              </a:ext>
            </a:extLst>
          </p:cNvPr>
          <p:cNvSpPr/>
          <p:nvPr/>
        </p:nvSpPr>
        <p:spPr>
          <a:xfrm>
            <a:off x="125991" y="4592097"/>
            <a:ext cx="1216152" cy="1216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ube 4">
            <a:extLst>
              <a:ext uri="{FF2B5EF4-FFF2-40B4-BE49-F238E27FC236}">
                <a16:creationId xmlns:a16="http://schemas.microsoft.com/office/drawing/2014/main" id="{E6CBDCE1-8A08-4133-AD53-C9007ED99B60}"/>
              </a:ext>
            </a:extLst>
          </p:cNvPr>
          <p:cNvSpPr/>
          <p:nvPr/>
        </p:nvSpPr>
        <p:spPr>
          <a:xfrm>
            <a:off x="1918398" y="4049486"/>
            <a:ext cx="2118527" cy="175876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ube 5">
            <a:extLst>
              <a:ext uri="{FF2B5EF4-FFF2-40B4-BE49-F238E27FC236}">
                <a16:creationId xmlns:a16="http://schemas.microsoft.com/office/drawing/2014/main" id="{9042AD3B-7602-4D10-9D7A-F89226D9A16E}"/>
              </a:ext>
            </a:extLst>
          </p:cNvPr>
          <p:cNvSpPr/>
          <p:nvPr/>
        </p:nvSpPr>
        <p:spPr>
          <a:xfrm>
            <a:off x="4392804" y="2362748"/>
            <a:ext cx="3183653" cy="344550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0DA6279F-E219-48CE-B947-8441CFDC032B}"/>
              </a:ext>
            </a:extLst>
          </p:cNvPr>
          <p:cNvSpPr/>
          <p:nvPr/>
        </p:nvSpPr>
        <p:spPr>
          <a:xfrm>
            <a:off x="8022771" y="2362748"/>
            <a:ext cx="3183653" cy="3445501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6290D2-441A-402E-B371-C1735E64DDA0}"/>
              </a:ext>
            </a:extLst>
          </p:cNvPr>
          <p:cNvSpPr txBox="1"/>
          <p:nvPr/>
        </p:nvSpPr>
        <p:spPr>
          <a:xfrm>
            <a:off x="10886" y="3851030"/>
            <a:ext cx="156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OwnerUserId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AC721F-363C-4983-BA71-E2D8EC78AF93}"/>
              </a:ext>
            </a:extLst>
          </p:cNvPr>
          <p:cNvSpPr txBox="1"/>
          <p:nvPr/>
        </p:nvSpPr>
        <p:spPr>
          <a:xfrm>
            <a:off x="2201845" y="2967335"/>
            <a:ext cx="1562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OwnerUserId</a:t>
            </a:r>
            <a:endParaRPr lang="en-US" dirty="0"/>
          </a:p>
          <a:p>
            <a:r>
              <a:rPr lang="en-US" dirty="0"/>
              <a:t>INCLUDE (Tags)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FEE6935-78F6-4057-A94B-1DB7C4310B46}"/>
              </a:ext>
            </a:extLst>
          </p:cNvPr>
          <p:cNvSpPr txBox="1"/>
          <p:nvPr/>
        </p:nvSpPr>
        <p:spPr>
          <a:xfrm>
            <a:off x="5097445" y="1325563"/>
            <a:ext cx="1562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OwnerUserId</a:t>
            </a:r>
            <a:endParaRPr lang="en-US" dirty="0"/>
          </a:p>
          <a:p>
            <a:r>
              <a:rPr lang="en-US" dirty="0"/>
              <a:t>INCLUDE (All columns)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C7295E-6521-4635-B620-CD571CA097FA}"/>
              </a:ext>
            </a:extLst>
          </p:cNvPr>
          <p:cNvSpPr txBox="1"/>
          <p:nvPr/>
        </p:nvSpPr>
        <p:spPr>
          <a:xfrm>
            <a:off x="8833337" y="1325563"/>
            <a:ext cx="156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 Table</a:t>
            </a:r>
          </a:p>
        </p:txBody>
      </p:sp>
    </p:spTree>
    <p:extLst>
      <p:ext uri="{BB962C8B-B14F-4D97-AF65-F5344CB8AC3E}">
        <p14:creationId xmlns:p14="http://schemas.microsoft.com/office/powerpoint/2010/main" val="3568110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5EAF4-5408-42B0-B902-BDF86D76B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BE86B-EBBE-4B98-801F-E9F768E39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a few indexes at a time</a:t>
            </a:r>
          </a:p>
          <a:p>
            <a:r>
              <a:rPr lang="en-US" dirty="0"/>
              <a:t>One key column indexes are rarely a good idea</a:t>
            </a:r>
          </a:p>
          <a:p>
            <a:r>
              <a:rPr lang="en-US" dirty="0"/>
              <a:t>Volatility of index usage DMVs</a:t>
            </a:r>
          </a:p>
          <a:p>
            <a:endParaRPr lang="en-US" dirty="0"/>
          </a:p>
          <a:p>
            <a:r>
              <a:rPr lang="en-US" dirty="0"/>
              <a:t>Ordering key columns to maximize usefulness</a:t>
            </a:r>
          </a:p>
          <a:p>
            <a:pPr lvl="1"/>
            <a:r>
              <a:rPr lang="en-US" dirty="0"/>
              <a:t>And selectivity</a:t>
            </a:r>
          </a:p>
          <a:p>
            <a:r>
              <a:rPr lang="en-US" dirty="0"/>
              <a:t>Adding or removing included columns for your scenario</a:t>
            </a:r>
          </a:p>
        </p:txBody>
      </p:sp>
    </p:spTree>
    <p:extLst>
      <p:ext uri="{BB962C8B-B14F-4D97-AF65-F5344CB8AC3E}">
        <p14:creationId xmlns:p14="http://schemas.microsoft.com/office/powerpoint/2010/main" val="646604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C7199-E655-425D-B4E8-08CB86141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mean by perfect?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34D26-321C-49CB-B017-C5A4149BEE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Perfect for your (current) query</a:t>
            </a:r>
          </a:p>
          <a:p>
            <a:endParaRPr lang="en-US" dirty="0"/>
          </a:p>
          <a:p>
            <a:r>
              <a:rPr lang="en-US" dirty="0"/>
              <a:t>Goal of this presentation is to give you the tools and guidelines to make these decisions</a:t>
            </a:r>
          </a:p>
        </p:txBody>
      </p:sp>
    </p:spTree>
    <p:extLst>
      <p:ext uri="{BB962C8B-B14F-4D97-AF65-F5344CB8AC3E}">
        <p14:creationId xmlns:p14="http://schemas.microsoft.com/office/powerpoint/2010/main" val="3069272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E0B2A-7941-4068-B23B-5E6938AAF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mean by index?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4A574-0899-4EEC-BB0F-DEC3411F0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 I’m going to focus on </a:t>
            </a:r>
            <a:r>
              <a:rPr lang="en-US" dirty="0" err="1"/>
              <a:t>nonclustered</a:t>
            </a:r>
            <a:r>
              <a:rPr lang="en-US" dirty="0"/>
              <a:t> indexes</a:t>
            </a:r>
          </a:p>
        </p:txBody>
      </p:sp>
      <p:sp>
        <p:nvSpPr>
          <p:cNvPr id="5" name="Flowchart: Multidocument 4">
            <a:extLst>
              <a:ext uri="{FF2B5EF4-FFF2-40B4-BE49-F238E27FC236}">
                <a16:creationId xmlns:a16="http://schemas.microsoft.com/office/drawing/2014/main" id="{E2402314-7679-4DD2-BF7A-69BF33C2DCC6}"/>
              </a:ext>
            </a:extLst>
          </p:cNvPr>
          <p:cNvSpPr/>
          <p:nvPr/>
        </p:nvSpPr>
        <p:spPr>
          <a:xfrm>
            <a:off x="743578" y="3049524"/>
            <a:ext cx="2451798" cy="2366538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Your table</a:t>
            </a:r>
          </a:p>
        </p:txBody>
      </p:sp>
      <p:sp>
        <p:nvSpPr>
          <p:cNvPr id="6" name="Flowchart: Document 5">
            <a:extLst>
              <a:ext uri="{FF2B5EF4-FFF2-40B4-BE49-F238E27FC236}">
                <a16:creationId xmlns:a16="http://schemas.microsoft.com/office/drawing/2014/main" id="{27415374-E01D-4614-886A-5413F800F435}"/>
              </a:ext>
            </a:extLst>
          </p:cNvPr>
          <p:cNvSpPr/>
          <p:nvPr/>
        </p:nvSpPr>
        <p:spPr>
          <a:xfrm>
            <a:off x="4762919" y="2743200"/>
            <a:ext cx="914400" cy="61264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Document 6">
            <a:extLst>
              <a:ext uri="{FF2B5EF4-FFF2-40B4-BE49-F238E27FC236}">
                <a16:creationId xmlns:a16="http://schemas.microsoft.com/office/drawing/2014/main" id="{65303C93-C529-49BF-BA57-14624AD978AD}"/>
              </a:ext>
            </a:extLst>
          </p:cNvPr>
          <p:cNvSpPr/>
          <p:nvPr/>
        </p:nvSpPr>
        <p:spPr>
          <a:xfrm>
            <a:off x="4762919" y="3847433"/>
            <a:ext cx="914400" cy="61264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ocument 7">
            <a:extLst>
              <a:ext uri="{FF2B5EF4-FFF2-40B4-BE49-F238E27FC236}">
                <a16:creationId xmlns:a16="http://schemas.microsoft.com/office/drawing/2014/main" id="{745F7083-9A47-40EF-B37A-56604F3635BA}"/>
              </a:ext>
            </a:extLst>
          </p:cNvPr>
          <p:cNvSpPr/>
          <p:nvPr/>
        </p:nvSpPr>
        <p:spPr>
          <a:xfrm>
            <a:off x="4762919" y="4951666"/>
            <a:ext cx="914400" cy="612648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B5867E5-0CB2-46A0-983E-604BB2C0A531}"/>
              </a:ext>
            </a:extLst>
          </p:cNvPr>
          <p:cNvCxnSpPr/>
          <p:nvPr/>
        </p:nvCxnSpPr>
        <p:spPr>
          <a:xfrm flipV="1">
            <a:off x="3446585" y="3049524"/>
            <a:ext cx="1075173" cy="245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A5E7E1-CC9F-4C67-B647-DC08477AAFB7}"/>
              </a:ext>
            </a:extLst>
          </p:cNvPr>
          <p:cNvCxnSpPr/>
          <p:nvPr/>
        </p:nvCxnSpPr>
        <p:spPr>
          <a:xfrm>
            <a:off x="3677697" y="3918857"/>
            <a:ext cx="844061" cy="80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26C7ED-33A7-402A-9446-DED9C0F87FEE}"/>
              </a:ext>
            </a:extLst>
          </p:cNvPr>
          <p:cNvCxnSpPr>
            <a:cxnSpLocks/>
          </p:cNvCxnSpPr>
          <p:nvPr/>
        </p:nvCxnSpPr>
        <p:spPr>
          <a:xfrm>
            <a:off x="3446585" y="4916272"/>
            <a:ext cx="1075173" cy="2385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6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3BD49-DC5C-4E63-823A-3B88F2277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 index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791EE2-C1E8-454D-9FE9-1F12C14DDA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CREATE NONCLUSTERED INDEX [Index Name Here]</a:t>
            </a:r>
          </a:p>
          <a:p>
            <a:pPr marL="0" indent="0">
              <a:buNone/>
            </a:pPr>
            <a:r>
              <a:rPr lang="en-US" dirty="0"/>
              <a:t>ON [Table Name Here]</a:t>
            </a:r>
          </a:p>
          <a:p>
            <a:pPr marL="0" indent="0">
              <a:buNone/>
            </a:pPr>
            <a:r>
              <a:rPr lang="en-US" dirty="0"/>
              <a:t>(Key Columns)</a:t>
            </a:r>
          </a:p>
          <a:p>
            <a:pPr marL="0" indent="0">
              <a:buNone/>
            </a:pPr>
            <a:r>
              <a:rPr lang="en-US" dirty="0"/>
              <a:t>INCLUDE</a:t>
            </a:r>
          </a:p>
          <a:p>
            <a:pPr marL="0" indent="0">
              <a:buNone/>
            </a:pPr>
            <a:r>
              <a:rPr lang="en-US" dirty="0"/>
              <a:t>(Included Columns)</a:t>
            </a:r>
          </a:p>
        </p:txBody>
      </p:sp>
    </p:spTree>
    <p:extLst>
      <p:ext uri="{BB962C8B-B14F-4D97-AF65-F5344CB8AC3E}">
        <p14:creationId xmlns:p14="http://schemas.microsoft.com/office/powerpoint/2010/main" val="429441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A746F-4A1A-4454-8B11-3017EC5A7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by assessing your query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90E3-D4B7-4567-A12A-3B84ADFEF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Determining what data is needed to complete the query</a:t>
            </a:r>
          </a:p>
          <a:p>
            <a:endParaRPr lang="en-US" dirty="0"/>
          </a:p>
          <a:p>
            <a:r>
              <a:rPr lang="en-US" dirty="0"/>
              <a:t>What filters is your query applying? (Fancy term: predicates)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85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EAB7B2-6172-4372-925A-5E61B38BD8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CREATE TABLE Posts(		</a:t>
            </a:r>
          </a:p>
          <a:p>
            <a:pPr marL="0" indent="0">
              <a:buNone/>
            </a:pPr>
            <a:r>
              <a:rPr lang="en-US" dirty="0"/>
              <a:t>	Id,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OwnerUserId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	Score,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etc</a:t>
            </a:r>
            <a:r>
              <a:rPr lang="en-US" dirty="0"/>
              <a:t> )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3E48D7F-3DFA-49AB-BEB0-777494BDE8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CREATE TABLE </a:t>
            </a:r>
            <a:r>
              <a:rPr lang="en-US" dirty="0" err="1"/>
              <a:t>dbo.Users</a:t>
            </a:r>
            <a:r>
              <a:rPr lang="en-US" dirty="0"/>
              <a:t>(</a:t>
            </a:r>
          </a:p>
          <a:p>
            <a:pPr marL="0" indent="0">
              <a:buNone/>
            </a:pPr>
            <a:r>
              <a:rPr lang="en-US" dirty="0"/>
              <a:t>Id,</a:t>
            </a:r>
          </a:p>
          <a:p>
            <a:pPr marL="0" indent="0">
              <a:buNone/>
            </a:pPr>
            <a:r>
              <a:rPr lang="en-US" dirty="0"/>
              <a:t>DisplayName,</a:t>
            </a:r>
          </a:p>
          <a:p>
            <a:pPr marL="0" indent="0">
              <a:buNone/>
            </a:pPr>
            <a:r>
              <a:rPr lang="en-US" dirty="0"/>
              <a:t>Reputation,</a:t>
            </a:r>
          </a:p>
          <a:p>
            <a:pPr marL="0" indent="0">
              <a:buNone/>
            </a:pP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A6D650-6FE8-45C0-A4CC-02C9B199C01E}"/>
              </a:ext>
            </a:extLst>
          </p:cNvPr>
          <p:cNvSpPr txBox="1"/>
          <p:nvPr/>
        </p:nvSpPr>
        <p:spPr>
          <a:xfrm>
            <a:off x="6782637" y="40394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80047C-6B24-4562-B7B3-4A198C5EDE4B}"/>
              </a:ext>
            </a:extLst>
          </p:cNvPr>
          <p:cNvCxnSpPr/>
          <p:nvPr/>
        </p:nvCxnSpPr>
        <p:spPr>
          <a:xfrm flipH="1">
            <a:off x="4109776" y="2552281"/>
            <a:ext cx="2062424" cy="50241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E902B2A-DEF7-42E7-B68C-AD80B35C0C1F}"/>
              </a:ext>
            </a:extLst>
          </p:cNvPr>
          <p:cNvSpPr txBox="1"/>
          <p:nvPr/>
        </p:nvSpPr>
        <p:spPr>
          <a:xfrm>
            <a:off x="838200" y="371789"/>
            <a:ext cx="88367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Stack Overflow- the bare necessities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Posts table has all the posts, which include questions AND answers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Users table has all the users</a:t>
            </a:r>
          </a:p>
        </p:txBody>
      </p:sp>
    </p:spTree>
    <p:extLst>
      <p:ext uri="{BB962C8B-B14F-4D97-AF65-F5344CB8AC3E}">
        <p14:creationId xmlns:p14="http://schemas.microsoft.com/office/powerpoint/2010/main" val="2630481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ECC9D-EA40-454D-85B2-95BEAF25C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Here’s our problem query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AD65E4-4FA3-4885-A102-1155F0545F4D}"/>
              </a:ext>
            </a:extLst>
          </p:cNvPr>
          <p:cNvSpPr/>
          <p:nvPr/>
        </p:nvSpPr>
        <p:spPr>
          <a:xfrm>
            <a:off x="838200" y="2178909"/>
            <a:ext cx="8527701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SELECT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Reputation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,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Score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FROM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Users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u</a:t>
            </a:r>
          </a:p>
          <a:p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JOIN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Posts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p </a:t>
            </a:r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ON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p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OwnerUserId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Id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r>
              <a:rPr lang="en-US" sz="2400" dirty="0">
                <a:solidFill>
                  <a:srgbClr val="0000FF"/>
                </a:solidFill>
                <a:latin typeface="Consolas" panose="020B0609020204030204" pitchFamily="49" charset="0"/>
              </a:rPr>
              <a:t>WHERE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u</a:t>
            </a:r>
            <a:r>
              <a:rPr lang="en-US" sz="2400" dirty="0" err="1">
                <a:solidFill>
                  <a:srgbClr val="808080"/>
                </a:solidFill>
                <a:latin typeface="Consolas" panose="020B0609020204030204" pitchFamily="49" charset="0"/>
              </a:rPr>
              <a:t>.</a:t>
            </a:r>
            <a:r>
              <a:rPr lang="en-US" sz="2400" dirty="0" err="1">
                <a:solidFill>
                  <a:prstClr val="black"/>
                </a:solidFill>
                <a:latin typeface="Consolas" panose="020B0609020204030204" pitchFamily="49" charset="0"/>
              </a:rPr>
              <a:t>DisplayName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808080"/>
                </a:solidFill>
                <a:latin typeface="Consolas" panose="020B0609020204030204" pitchFamily="49" charset="0"/>
              </a:rPr>
              <a:t>=</a:t>
            </a:r>
            <a:r>
              <a:rPr lang="en-US" sz="2400" dirty="0">
                <a:solidFill>
                  <a:prstClr val="black"/>
                </a:solidFill>
                <a:latin typeface="Consolas" panose="020B0609020204030204" pitchFamily="49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onsolas" panose="020B0609020204030204" pitchFamily="49" charset="0"/>
              </a:rPr>
              <a:t>'user169867'</a:t>
            </a:r>
            <a:endParaRPr lang="en-US" sz="240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endParaRPr lang="en-US" dirty="0">
              <a:solidFill>
                <a:prstClr val="black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178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0C092-D663-4BAB-853D-DB79960CF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Columns vs Included Columns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BCA08-98A1-45B1-94B1-68C320A14B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Columns are sorted, layered, and make accessing data easy</a:t>
            </a:r>
          </a:p>
          <a:p>
            <a:endParaRPr lang="en-US" dirty="0"/>
          </a:p>
          <a:p>
            <a:r>
              <a:rPr lang="en-US" dirty="0"/>
              <a:t>Included Columns can cover the needs of SELECT statements</a:t>
            </a:r>
          </a:p>
        </p:txBody>
      </p:sp>
    </p:spTree>
    <p:extLst>
      <p:ext uri="{BB962C8B-B14F-4D97-AF65-F5344CB8AC3E}">
        <p14:creationId xmlns:p14="http://schemas.microsoft.com/office/powerpoint/2010/main" val="1909360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947</Words>
  <Application>Microsoft Office PowerPoint</Application>
  <PresentationFormat>Widescreen</PresentationFormat>
  <Paragraphs>180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Consolas</vt:lpstr>
      <vt:lpstr>Office Theme</vt:lpstr>
      <vt:lpstr>The Perfect Index</vt:lpstr>
      <vt:lpstr>dba-art.com @arthurdanSQL</vt:lpstr>
      <vt:lpstr>What do you mean by perfect?</vt:lpstr>
      <vt:lpstr>What do you mean by index?</vt:lpstr>
      <vt:lpstr>Creating an index</vt:lpstr>
      <vt:lpstr>Start by assessing your query</vt:lpstr>
      <vt:lpstr>PowerPoint Presentation</vt:lpstr>
      <vt:lpstr>Here’s our problem query</vt:lpstr>
      <vt:lpstr>Key Columns vs Included Columns</vt:lpstr>
      <vt:lpstr>Value of included columns</vt:lpstr>
      <vt:lpstr>PowerPoint Presentation</vt:lpstr>
      <vt:lpstr>Tools and techniques to measure index effectiveness</vt:lpstr>
      <vt:lpstr>Getting more complicated</vt:lpstr>
      <vt:lpstr>New problem query</vt:lpstr>
      <vt:lpstr>The secret of picking key column order     Selectivity</vt:lpstr>
      <vt:lpstr>Demo with three columns</vt:lpstr>
      <vt:lpstr>New problem query</vt:lpstr>
      <vt:lpstr>Reading the query part 2</vt:lpstr>
      <vt:lpstr>Reading the query part 3</vt:lpstr>
      <vt:lpstr>Things that key columns do really well</vt:lpstr>
      <vt:lpstr>Things included columns do well</vt:lpstr>
      <vt:lpstr>Indexes and Included Columns on Posts table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Perfect Index</dc:title>
  <dc:creator>Arthur Daniels</dc:creator>
  <cp:lastModifiedBy>Arthur Daniels</cp:lastModifiedBy>
  <cp:revision>91</cp:revision>
  <dcterms:created xsi:type="dcterms:W3CDTF">2018-09-01T19:31:45Z</dcterms:created>
  <dcterms:modified xsi:type="dcterms:W3CDTF">2018-09-07T02:07:51Z</dcterms:modified>
</cp:coreProperties>
</file>